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1" r:id="rId5"/>
    <p:sldMasterId id="2147483729" r:id="rId6"/>
    <p:sldMasterId id="2147483743" r:id="rId7"/>
  </p:sldMasterIdLst>
  <p:notesMasterIdLst>
    <p:notesMasterId r:id="rId16"/>
  </p:notesMasterIdLst>
  <p:sldIdLst>
    <p:sldId id="267" r:id="rId8"/>
    <p:sldId id="266" r:id="rId9"/>
    <p:sldId id="268" r:id="rId10"/>
    <p:sldId id="262" r:id="rId11"/>
    <p:sldId id="25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FF7D-81D8-49A9-99E5-8A9BA1DB01B1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D66D-E83D-4371-A980-09EC05520A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56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7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56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9" indent="0" algn="ctr">
              <a:buNone/>
              <a:defRPr sz="2000"/>
            </a:lvl2pPr>
            <a:lvl3pPr marL="914277" indent="0" algn="ctr">
              <a:buNone/>
              <a:defRPr sz="1799"/>
            </a:lvl3pPr>
            <a:lvl4pPr marL="1371416" indent="0" algn="ctr">
              <a:buNone/>
              <a:defRPr sz="1599"/>
            </a:lvl4pPr>
            <a:lvl5pPr marL="1828555" indent="0" algn="ctr">
              <a:buNone/>
              <a:defRPr sz="1599"/>
            </a:lvl5pPr>
            <a:lvl6pPr marL="2285695" indent="0" algn="ctr">
              <a:buNone/>
              <a:defRPr sz="1599"/>
            </a:lvl6pPr>
            <a:lvl7pPr marL="2742833" indent="0" algn="ctr">
              <a:buNone/>
              <a:defRPr sz="1599"/>
            </a:lvl7pPr>
            <a:lvl8pPr marL="3199972" indent="0" algn="ctr">
              <a:buNone/>
              <a:defRPr sz="1599"/>
            </a:lvl8pPr>
            <a:lvl9pPr marL="3657111" indent="0" algn="ctr">
              <a:buNone/>
              <a:defRPr sz="15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52718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234438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62801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97923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24851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90681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8595A7-F137-4A1C-94F3-17BF434764D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027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81566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348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5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33638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21287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39853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388AAAA-48BD-4F3D-90B5-799930F37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D73F790-E910-4D7E-88FE-807AFD80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7B73F7D-5EE2-439C-ACB5-69C8141C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777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9" indent="0" algn="ctr">
              <a:buNone/>
              <a:defRPr sz="2000"/>
            </a:lvl2pPr>
            <a:lvl3pPr marL="914277" indent="0" algn="ctr">
              <a:buNone/>
              <a:defRPr sz="1799"/>
            </a:lvl3pPr>
            <a:lvl4pPr marL="1371416" indent="0" algn="ctr">
              <a:buNone/>
              <a:defRPr sz="1599"/>
            </a:lvl4pPr>
            <a:lvl5pPr marL="1828555" indent="0" algn="ctr">
              <a:buNone/>
              <a:defRPr sz="1599"/>
            </a:lvl5pPr>
            <a:lvl6pPr marL="2285695" indent="0" algn="ctr">
              <a:buNone/>
              <a:defRPr sz="1599"/>
            </a:lvl6pPr>
            <a:lvl7pPr marL="2742833" indent="0" algn="ctr">
              <a:buNone/>
              <a:defRPr sz="1599"/>
            </a:lvl7pPr>
            <a:lvl8pPr marL="3199972" indent="0" algn="ctr">
              <a:buNone/>
              <a:defRPr sz="1599"/>
            </a:lvl8pPr>
            <a:lvl9pPr marL="3657111" indent="0" algn="ctr">
              <a:buNone/>
              <a:defRPr sz="15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126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52777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14495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83234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58360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5409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40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8595A7-F137-4A1C-94F3-17BF434764D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60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51381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5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64646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724276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46133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9C09D8A-F0E0-4903-9EC8-D5082C25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840E8E2-92F5-4385-B1CD-1E9FBC7C8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D202F7F-FDB2-4D23-9464-568678E3C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27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388AAAA-48BD-4F3D-90B5-799930F37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D73F790-E910-4D7E-88FE-807AFD80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7B73F7D-5EE2-439C-ACB5-69C8141C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394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42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32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932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5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57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82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89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99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1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6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3251" y="274638"/>
            <a:ext cx="10972800" cy="646112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C0547-4173-4FD2-B3AD-CE0209F6F0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626225"/>
            <a:ext cx="9349317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Confidential, unpublished property of Cigna. Do not duplicate or distribute. For internal use only. Use and distribution limited solely to authorized personnel. © 201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Cigna</a:t>
            </a:r>
          </a:p>
        </p:txBody>
      </p:sp>
    </p:spTree>
    <p:extLst>
      <p:ext uri="{BB962C8B-B14F-4D97-AF65-F5344CB8AC3E}">
        <p14:creationId xmlns:p14="http://schemas.microsoft.com/office/powerpoint/2010/main" val="2580760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9" indent="0" algn="ctr">
              <a:buNone/>
              <a:defRPr sz="2000"/>
            </a:lvl2pPr>
            <a:lvl3pPr marL="914277" indent="0" algn="ctr">
              <a:buNone/>
              <a:defRPr sz="1799"/>
            </a:lvl3pPr>
            <a:lvl4pPr marL="1371416" indent="0" algn="ctr">
              <a:buNone/>
              <a:defRPr sz="1599"/>
            </a:lvl4pPr>
            <a:lvl5pPr marL="1828555" indent="0" algn="ctr">
              <a:buNone/>
              <a:defRPr sz="1599"/>
            </a:lvl5pPr>
            <a:lvl6pPr marL="2285695" indent="0" algn="ctr">
              <a:buNone/>
              <a:defRPr sz="1599"/>
            </a:lvl6pPr>
            <a:lvl7pPr marL="2742833" indent="0" algn="ctr">
              <a:buNone/>
              <a:defRPr sz="1599"/>
            </a:lvl7pPr>
            <a:lvl8pPr marL="3199972" indent="0" algn="ctr">
              <a:buNone/>
              <a:defRPr sz="1599"/>
            </a:lvl8pPr>
            <a:lvl9pPr marL="3657111" indent="0" algn="ctr">
              <a:buNone/>
              <a:defRPr sz="15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029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641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66079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3149865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903483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75012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784371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8595A7-F137-4A1C-94F3-17BF434764D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334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920626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5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624327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17736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786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029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9C09D8A-F0E0-4903-9EC8-D5082C25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840E8E2-92F5-4385-B1CD-1E9FBC7C8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D202F7F-FDB2-4D23-9464-568678E3C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142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388AAAA-48BD-4F3D-90B5-799930F37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D73F790-E910-4D7E-88FE-807AFD80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7B73F7D-5EE2-439C-ACB5-69C8141C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502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9" indent="0" algn="ctr">
              <a:buNone/>
              <a:defRPr sz="2000"/>
            </a:lvl2pPr>
            <a:lvl3pPr marL="914277" indent="0" algn="ctr">
              <a:buNone/>
              <a:defRPr sz="1799"/>
            </a:lvl3pPr>
            <a:lvl4pPr marL="1371416" indent="0" algn="ctr">
              <a:buNone/>
              <a:defRPr sz="1599"/>
            </a:lvl4pPr>
            <a:lvl5pPr marL="1828555" indent="0" algn="ctr">
              <a:buNone/>
              <a:defRPr sz="1599"/>
            </a:lvl5pPr>
            <a:lvl6pPr marL="2285695" indent="0" algn="ctr">
              <a:buNone/>
              <a:defRPr sz="1599"/>
            </a:lvl6pPr>
            <a:lvl7pPr marL="2742833" indent="0" algn="ctr">
              <a:buNone/>
              <a:defRPr sz="1599"/>
            </a:lvl7pPr>
            <a:lvl8pPr marL="3199972" indent="0" algn="ctr">
              <a:buNone/>
              <a:defRPr sz="1599"/>
            </a:lvl8pPr>
            <a:lvl9pPr marL="3657111" indent="0" algn="ctr">
              <a:buNone/>
              <a:defRPr sz="15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741512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62076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1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5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6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83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97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1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979709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775640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99" b="1"/>
            </a:lvl3pPr>
            <a:lvl4pPr marL="1371416" indent="0">
              <a:buNone/>
              <a:defRPr sz="1599" b="1"/>
            </a:lvl4pPr>
            <a:lvl5pPr marL="1828555" indent="0">
              <a:buNone/>
              <a:defRPr sz="1599" b="1"/>
            </a:lvl5pPr>
            <a:lvl6pPr marL="2285695" indent="0">
              <a:buNone/>
              <a:defRPr sz="1599" b="1"/>
            </a:lvl6pPr>
            <a:lvl7pPr marL="2742833" indent="0">
              <a:buNone/>
              <a:defRPr sz="1599" b="1"/>
            </a:lvl7pPr>
            <a:lvl8pPr marL="3199972" indent="0">
              <a:buNone/>
              <a:defRPr sz="1599" b="1"/>
            </a:lvl8pPr>
            <a:lvl9pPr marL="365711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988950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093901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8595A7-F137-4A1C-94F3-17BF434764D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252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56606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644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5" indent="0">
              <a:buNone/>
              <a:defRPr sz="2000"/>
            </a:lvl6pPr>
            <a:lvl7pPr marL="2742833" indent="0">
              <a:buNone/>
              <a:defRPr sz="2000"/>
            </a:lvl7pPr>
            <a:lvl8pPr marL="3199972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139" indent="0">
              <a:buNone/>
              <a:defRPr sz="1399"/>
            </a:lvl2pPr>
            <a:lvl3pPr marL="914277" indent="0">
              <a:buNone/>
              <a:defRPr sz="1200"/>
            </a:lvl3pPr>
            <a:lvl4pPr marL="1371416" indent="0">
              <a:buNone/>
              <a:defRPr sz="1000"/>
            </a:lvl4pPr>
            <a:lvl5pPr marL="1828555" indent="0">
              <a:buNone/>
              <a:defRPr sz="1000"/>
            </a:lvl5pPr>
            <a:lvl6pPr marL="2285695" indent="0">
              <a:buNone/>
              <a:defRPr sz="1000"/>
            </a:lvl6pPr>
            <a:lvl7pPr marL="2742833" indent="0">
              <a:buNone/>
              <a:defRPr sz="1000"/>
            </a:lvl7pPr>
            <a:lvl8pPr marL="3199972" indent="0">
              <a:buNone/>
              <a:defRPr sz="1000"/>
            </a:lvl8pPr>
            <a:lvl9pPr marL="365711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150778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586543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4245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9C09D8A-F0E0-4903-9EC8-D5082C25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840E8E2-92F5-4385-B1CD-1E9FBC7C8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D202F7F-FDB2-4D23-9464-568678E3C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802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388AAAA-48BD-4F3D-90B5-799930F37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89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D73F790-E910-4D7E-88FE-807AFD80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413" y="6313094"/>
            <a:ext cx="4115176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7B73F7D-5EE2-439C-ACB5-69C8141C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66" y="6313094"/>
            <a:ext cx="2742447" cy="40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852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75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01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89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09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4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7619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47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47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43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0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758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334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3251" y="274638"/>
            <a:ext cx="10972800" cy="646112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C0547-4173-4FD2-B3AD-CE0209F6F0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626225"/>
            <a:ext cx="9349317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Confidential, unpublished property of Cigna. Do not duplicate or distribute. For internal use only. Use and distribution limited solely to authorized personnel. © 201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Cigna</a:t>
            </a:r>
          </a:p>
        </p:txBody>
      </p:sp>
    </p:spTree>
    <p:extLst>
      <p:ext uri="{BB962C8B-B14F-4D97-AF65-F5344CB8AC3E}">
        <p14:creationId xmlns:p14="http://schemas.microsoft.com/office/powerpoint/2010/main" val="186537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0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5413-E9A6-4A78-A731-8CDFE659CE7C}" type="datetimeFigureOut">
              <a:rPr lang="zh-TW" altLang="en-US" smtClean="0"/>
              <a:t>2021/4/16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F71E-C687-4449-AEFF-7D6C0BF47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62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6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dt="0"/>
  <p:txStyles>
    <p:titleStyle>
      <a:lvl1pPr algn="l" defTabSz="91427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7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2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5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91427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7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2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9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defTabSz="91427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7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2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4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dt="0"/>
  <p:txStyles>
    <p:titleStyle>
      <a:lvl1pPr algn="l" defTabSz="91427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0" indent="-228570" algn="l" defTabSz="9142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7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6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5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4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2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1" indent="-228570" algn="l" defTabSz="9142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5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3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2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9A12C-F0E5-4AAA-8262-AA58B7B485C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2021/4/16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6FEC9-A799-450C-9175-35FAE4D6B67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5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"/>
            <a:ext cx="12192000" cy="68561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05" y="141176"/>
            <a:ext cx="4761389" cy="11095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553" y="5867129"/>
            <a:ext cx="274953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3561" y="511804"/>
            <a:ext cx="10972800" cy="646112"/>
          </a:xfrm>
        </p:spPr>
        <p:txBody>
          <a:bodyPr/>
          <a:lstStyle/>
          <a:p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壓力測量工程師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C0547-4173-4FD2-B3AD-CE0209F6F0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759200" y="1310802"/>
            <a:ext cx="4714240" cy="4227147"/>
            <a:chOff x="1046749" y="14816"/>
            <a:chExt cx="7754086" cy="7080833"/>
          </a:xfrm>
        </p:grpSpPr>
        <p:pic>
          <p:nvPicPr>
            <p:cNvPr id="13" name="內容版面配置區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6749" y="14816"/>
              <a:ext cx="7754086" cy="70808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987" y="65865"/>
              <a:ext cx="3995074" cy="22421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矩形 1"/>
          <p:cNvSpPr/>
          <p:nvPr/>
        </p:nvSpPr>
        <p:spPr>
          <a:xfrm>
            <a:off x="5212080" y="5690836"/>
            <a:ext cx="552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A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一邊「嗯哼」，同步「檢核」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65A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DSM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5A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2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414433"/>
            <a:ext cx="6383065" cy="6102625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920" y="1173287"/>
            <a:ext cx="5445760" cy="563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明尼蘇達大學心理學家</a:t>
            </a:r>
            <a:r>
              <a:rPr lang="en-US" altLang="zh-CN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David Walsh </a:t>
            </a: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曾提到，青少年不再是兒童，但也算不上是大人。</a:t>
            </a: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此階段的他們正在經歷身體與心理的</a:t>
            </a:r>
            <a:r>
              <a:rPr lang="zh-TW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大幅</a:t>
            </a: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變化，不僅讓家長們措手不及，甚至連他們也不清楚</a:t>
            </a:r>
            <a:r>
              <a:rPr lang="zh-TW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自己究竟怎麼了？</a:t>
            </a:r>
            <a:endParaRPr lang="en-US" altLang="zh-TW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en-US" altLang="zh-CN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準大人們</a:t>
            </a:r>
            <a:r>
              <a:rPr lang="en-US" altLang="zh-CN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因極不願意被他人輕易看透，否則會感覺自己太容易被人掌握，所以就算心理的想法被旁人或父母所猜中，往往會刻意地做出與本意相反的舉動，搞得大家一頭霧水。</a:t>
            </a: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0920" lvl="0" indent="-270920" defTabSz="86694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96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青春期孩子們想要藏起來的心事有以下幾個分類：</a:t>
            </a:r>
            <a:endParaRPr lang="en-US" altLang="zh-CN" sz="1896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559" lvl="1"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想被朋友在乎（不落單且得到認同）</a:t>
            </a:r>
            <a:endParaRPr lang="en-US" altLang="zh-CN" sz="1896" dirty="0">
              <a:solidFill>
                <a:prstClr val="black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559" lvl="1"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希望自己成績優異，運動要強</a:t>
            </a:r>
            <a:r>
              <a:rPr lang="en-US" altLang="zh-CN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（想要變厲害）</a:t>
            </a:r>
            <a:endParaRPr lang="en-US" altLang="zh-CN" sz="1896" dirty="0">
              <a:solidFill>
                <a:prstClr val="black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559" lvl="1"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怕丟臉（愛面子）</a:t>
            </a:r>
            <a:endParaRPr lang="en-US" altLang="zh-CN" sz="1896" dirty="0">
              <a:solidFill>
                <a:prstClr val="black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559" lvl="1"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幻想多</a:t>
            </a:r>
            <a:r>
              <a:rPr lang="zh-TW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1896" dirty="0">
              <a:solidFill>
                <a:prstClr val="black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559" lvl="1"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討厭被管</a:t>
            </a:r>
            <a:r>
              <a:rPr lang="zh-TW" altLang="en-US" sz="1896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（我長大了）</a:t>
            </a:r>
            <a:endParaRPr lang="en-US" altLang="zh-CN" sz="1896" dirty="0">
              <a:solidFill>
                <a:prstClr val="black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7" y="314914"/>
            <a:ext cx="496867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378104" y="2022352"/>
            <a:ext cx="3460082" cy="4516199"/>
            <a:chOff x="3884584" y="2022351"/>
            <a:chExt cx="3460082" cy="4516199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584" y="2022351"/>
              <a:ext cx="3460082" cy="4192521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4119791" y="3835072"/>
              <a:ext cx="2645871" cy="628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原始腦與理智腦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反應一致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時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任何事都無懸念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200918" y="5754071"/>
              <a:ext cx="2645871" cy="421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原始腦與理智腦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不同調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時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00918" y="6117164"/>
              <a:ext cx="1511455" cy="4213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孩子就容易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矛盾暴躁</a:t>
              </a:r>
              <a:endPara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6438" y="274638"/>
            <a:ext cx="8553120" cy="646112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F57B1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情緒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來得急時，渾身都可能不太對勁</a:t>
            </a:r>
            <a:endParaRPr lang="zh-TW" altLang="en-US" sz="4000" b="1" dirty="0">
              <a:solidFill>
                <a:srgbClr val="F6862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C0547-4173-4FD2-B3AD-CE0209F6F0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1976438" y="918124"/>
            <a:ext cx="8698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62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ＭＳ Ｐゴシック" pitchFamily="-65" charset="-128"/>
              </a:rPr>
              <a:t>  明明做人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ＭＳ Ｐゴシック" pitchFamily="-65" charset="-128"/>
              </a:rPr>
              <a:t>得顧全大局，但狀況不好就管不了那麼多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ＭＳ Ｐゴシック" pitchFamily="-65" charset="-128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03451" y="2193914"/>
            <a:ext cx="4009861" cy="3057003"/>
            <a:chOff x="0" y="2521485"/>
            <a:chExt cx="4217158" cy="3195932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" r="14534"/>
            <a:stretch/>
          </p:blipFill>
          <p:spPr>
            <a:xfrm>
              <a:off x="0" y="2521485"/>
              <a:ext cx="4217158" cy="3195932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2521485"/>
              <a:ext cx="4009861" cy="57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" name="Rectangle 14"/>
          <p:cNvSpPr/>
          <p:nvPr/>
        </p:nvSpPr>
        <p:spPr>
          <a:xfrm>
            <a:off x="1447109" y="1514475"/>
            <a:ext cx="4217158" cy="914400"/>
          </a:xfrm>
          <a:prstGeom prst="rect">
            <a:avLst/>
          </a:prstGeom>
          <a:solidFill>
            <a:srgbClr val="00AAE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3490" y="1593727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原始腦與理智腦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5652527" y="1516829"/>
            <a:ext cx="2590800" cy="912568"/>
            <a:chOff x="4166627" y="1516829"/>
            <a:chExt cx="2590800" cy="912568"/>
          </a:xfrm>
        </p:grpSpPr>
        <p:grpSp>
          <p:nvGrpSpPr>
            <p:cNvPr id="35" name="群組 34"/>
            <p:cNvGrpSpPr/>
            <p:nvPr/>
          </p:nvGrpSpPr>
          <p:grpSpPr>
            <a:xfrm>
              <a:off x="4166627" y="1516829"/>
              <a:ext cx="2590800" cy="912568"/>
              <a:chOff x="4166627" y="1516829"/>
              <a:chExt cx="2590800" cy="912568"/>
            </a:xfrm>
          </p:grpSpPr>
          <p:sp>
            <p:nvSpPr>
              <p:cNvPr id="16" name="Rectangle 13"/>
              <p:cNvSpPr/>
              <p:nvPr/>
            </p:nvSpPr>
            <p:spPr>
              <a:xfrm>
                <a:off x="4166627" y="1516829"/>
                <a:ext cx="2590800" cy="912568"/>
              </a:xfrm>
              <a:prstGeom prst="rect">
                <a:avLst/>
              </a:prstGeom>
              <a:solidFill>
                <a:srgbClr val="0065A6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197575" y="1584201"/>
                <a:ext cx="21595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原始腦與理智腦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197575" y="1927101"/>
              <a:ext cx="13131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頂尖對決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8205843" y="1959934"/>
            <a:ext cx="2695841" cy="2486380"/>
            <a:chOff x="6765662" y="1959934"/>
            <a:chExt cx="2695841" cy="2486380"/>
          </a:xfrm>
        </p:grpSpPr>
        <p:pic>
          <p:nvPicPr>
            <p:cNvPr id="23" name="內容版面配置區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68"/>
            <a:stretch/>
          </p:blipFill>
          <p:spPr>
            <a:xfrm>
              <a:off x="6765662" y="1959934"/>
              <a:ext cx="2695841" cy="220735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926581" y="3817664"/>
              <a:ext cx="2162797" cy="628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媽媽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加碼理智腦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孩子的原始腦大暴走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814085" y="2638875"/>
            <a:ext cx="1880353" cy="76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理智腦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：大腦皮質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，思考推論後才有反應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94949" y="4287262"/>
            <a:ext cx="1616461" cy="76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原始腦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：延腦與邊緣系統，本能反應較快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8176261" y="1516829"/>
            <a:ext cx="2639213" cy="912568"/>
          </a:xfrm>
          <a:prstGeom prst="rect">
            <a:avLst/>
          </a:prstGeom>
          <a:solidFill>
            <a:srgbClr val="0028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43796" y="1583722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頂尖對決升級版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09" y="4806662"/>
            <a:ext cx="1362414" cy="18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764" y="365125"/>
            <a:ext cx="11129818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親子教養的投資心法 ＆ 父母必修的三門課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873" y="2170545"/>
            <a:ext cx="10515600" cy="4218854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搞懂投資＋勤練心法，你也能晉升教養達人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#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親子教養多空推背圖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親子教養第一課：體能功夫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親子教養第二課：心性修練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親子教養第三課：人生反思</a:t>
            </a:r>
          </a:p>
        </p:txBody>
      </p:sp>
    </p:spTree>
    <p:extLst>
      <p:ext uri="{BB962C8B-B14F-4D97-AF65-F5344CB8AC3E}">
        <p14:creationId xmlns:p14="http://schemas.microsoft.com/office/powerpoint/2010/main" val="62818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2" y="2201557"/>
            <a:ext cx="3907875" cy="26580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33" y="261047"/>
            <a:ext cx="7071973" cy="14997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726" y="1837703"/>
            <a:ext cx="757798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86" y="645935"/>
            <a:ext cx="5572227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柯書林 </a:t>
            </a:r>
            <a:r>
              <a:rPr lang="en-US" altLang="zh-CN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201907 All Rights Reserved</a:t>
            </a:r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73"/>
            <a:ext cx="12192000" cy="68929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66" y="3514787"/>
            <a:ext cx="6437934" cy="27983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741" y="4561778"/>
            <a:ext cx="5413717" cy="14326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734" y="3581310"/>
            <a:ext cx="3164098" cy="31397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362" y="390793"/>
            <a:ext cx="2992054" cy="29870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51" y="390793"/>
            <a:ext cx="3005465" cy="29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379</Words>
  <Application>Microsoft Office PowerPoint</Application>
  <PresentationFormat>寬螢幕</PresentationFormat>
  <Paragraphs>50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23" baseType="lpstr">
      <vt:lpstr>Microsoft YaHei</vt:lpstr>
      <vt:lpstr>ＭＳ Ｐゴシック</vt:lpstr>
      <vt:lpstr>宋体</vt:lpstr>
      <vt:lpstr>微軟正黑體</vt:lpstr>
      <vt:lpstr>新細明體</vt:lpstr>
      <vt:lpstr>Arial</vt:lpstr>
      <vt:lpstr>Calibri</vt:lpstr>
      <vt:lpstr>Calibri Light</vt:lpstr>
      <vt:lpstr>Office 佈景主題</vt:lpstr>
      <vt:lpstr>Office Theme</vt:lpstr>
      <vt:lpstr>1_Office Theme</vt:lpstr>
      <vt:lpstr>1_Office 佈景主題</vt:lpstr>
      <vt:lpstr>2_Office Theme</vt:lpstr>
      <vt:lpstr>4_Office Theme</vt:lpstr>
      <vt:lpstr>2_Office 佈景主題</vt:lpstr>
      <vt:lpstr>PowerPoint 簡報</vt:lpstr>
      <vt:lpstr>壓力測量工程師</vt:lpstr>
      <vt:lpstr>PowerPoint 簡報</vt:lpstr>
      <vt:lpstr>情緒來得急時，渾身都可能不太對勁</vt:lpstr>
      <vt:lpstr>親子教養的投資心法 ＆ 父母必修的三門課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大小孩的使用手冊</dc:title>
  <dc:creator>slke</dc:creator>
  <cp:lastModifiedBy>user</cp:lastModifiedBy>
  <cp:revision>11</cp:revision>
  <dcterms:created xsi:type="dcterms:W3CDTF">2019-04-06T03:04:58Z</dcterms:created>
  <dcterms:modified xsi:type="dcterms:W3CDTF">2021-04-16T04:39:47Z</dcterms:modified>
</cp:coreProperties>
</file>